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294" r:id="rId5"/>
    <p:sldId id="2335" r:id="rId6"/>
    <p:sldId id="2337" r:id="rId7"/>
    <p:sldId id="2336" r:id="rId8"/>
    <p:sldId id="2339" r:id="rId9"/>
    <p:sldId id="2325" r:id="rId10"/>
    <p:sldId id="2329" r:id="rId11"/>
    <p:sldId id="2302" r:id="rId12"/>
    <p:sldId id="2324" r:id="rId13"/>
    <p:sldId id="2326" r:id="rId14"/>
    <p:sldId id="2328" r:id="rId15"/>
    <p:sldId id="2327" r:id="rId16"/>
    <p:sldId id="2330" r:id="rId17"/>
    <p:sldId id="2331" r:id="rId18"/>
    <p:sldId id="2332" r:id="rId19"/>
    <p:sldId id="2333" r:id="rId20"/>
    <p:sldId id="2334" r:id="rId21"/>
    <p:sldId id="2340" r:id="rId22"/>
    <p:sldId id="2342" r:id="rId23"/>
    <p:sldId id="2343" r:id="rId24"/>
    <p:sldId id="2344" r:id="rId25"/>
    <p:sldId id="2345" r:id="rId26"/>
    <p:sldId id="2341" r:id="rId27"/>
    <p:sldId id="2346" r:id="rId28"/>
    <p:sldId id="2349" r:id="rId29"/>
    <p:sldId id="2347" r:id="rId30"/>
    <p:sldId id="2348" r:id="rId31"/>
    <p:sldId id="2350" r:id="rId32"/>
    <p:sldId id="2351" r:id="rId33"/>
    <p:sldId id="2319" r:id="rId34"/>
  </p:sldIdLst>
  <p:sldSz cx="12192000" cy="6858000"/>
  <p:notesSz cx="9144000" cy="6858000"/>
  <p:custDataLst>
    <p:tags r:id="rId37"/>
  </p:custDataLst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E746FA-A324-466A-8129-585E6C4695FB}">
          <p14:sldIdLst>
            <p14:sldId id="2294"/>
            <p14:sldId id="2335"/>
            <p14:sldId id="2337"/>
            <p14:sldId id="2336"/>
            <p14:sldId id="2339"/>
            <p14:sldId id="2325"/>
            <p14:sldId id="2329"/>
            <p14:sldId id="2302"/>
            <p14:sldId id="2324"/>
            <p14:sldId id="2326"/>
            <p14:sldId id="2328"/>
            <p14:sldId id="2327"/>
            <p14:sldId id="2330"/>
            <p14:sldId id="2331"/>
            <p14:sldId id="2332"/>
            <p14:sldId id="2333"/>
            <p14:sldId id="2334"/>
            <p14:sldId id="2340"/>
            <p14:sldId id="2342"/>
            <p14:sldId id="2343"/>
            <p14:sldId id="2344"/>
            <p14:sldId id="2345"/>
            <p14:sldId id="2341"/>
            <p14:sldId id="2346"/>
            <p14:sldId id="2349"/>
            <p14:sldId id="2347"/>
            <p14:sldId id="2348"/>
            <p14:sldId id="2350"/>
            <p14:sldId id="2351"/>
            <p14:sldId id="2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laiman Khaled ALFulayj" initials="SKA" lastIdx="1" clrIdx="0"/>
  <p:cmAuthor id="1" name="ِABDULLAH almajeede" initials="ِABDULLAH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DCE"/>
    <a:srgbClr val="1065AF"/>
    <a:srgbClr val="001F60"/>
    <a:srgbClr val="90298D"/>
    <a:srgbClr val="4AC7F4"/>
    <a:srgbClr val="3A336B"/>
    <a:srgbClr val="FFFFFF"/>
    <a:srgbClr val="7F7F7F"/>
    <a:srgbClr val="21994F"/>
    <a:srgbClr val="88C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937" autoAdjust="0"/>
    <p:restoredTop sz="74255" autoAdjust="0"/>
  </p:normalViewPr>
  <p:slideViewPr>
    <p:cSldViewPr snapToGrid="0">
      <p:cViewPr>
        <p:scale>
          <a:sx n="100" d="100"/>
          <a:sy n="100" d="100"/>
        </p:scale>
        <p:origin x="1506" y="4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1908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49D1ADD-58D3-43D6-B257-2F064F60D550}" type="datetimeFigureOut">
              <a:rPr lang="ar-SA" smtClean="0"/>
              <a:t>24/06/1441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18160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EFC504D-4EEE-4E2D-B65B-3AD038B11C9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52853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D2B694D-27BC-4BF2-B718-6472658D0ACB}" type="datetimeFigureOut">
              <a:rPr lang="ar-SA" smtClean="0"/>
              <a:t>24/06/1441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18160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3D14360-C829-4ADF-8079-8FF898617119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82425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pt-BR" b="1" dirty="0" smtClean="0"/>
              <a:t>Peace be upon you...</a:t>
            </a:r>
            <a:endParaRPr lang="ar-SA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 smtClean="0"/>
              <a:t>Introducing Elm company has been linked to the innovation of a digital-based future for a number of reasons</a:t>
            </a:r>
            <a:r>
              <a:rPr lang="ar-SA" baseline="0" dirty="0" smtClean="0"/>
              <a:t>: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Elm 3.0 Strategy through which the company will launch integrated digital solutions in all its activities.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This trend is the global trend now, after increasing the new business models that changed the concept of the market into digital transformation.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Emphasizing that Elm will maintain its leadership by providing digital solutions based on the latest technology, which is the digital transformation throughout all the stages of the customer experience.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Emphasizing that Elm provides the latest technology solutions to its customers.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Showing that we are investing in the opportunities that support Vision 2030 and the Digital Transformation Program 2020.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Obtaining more information after satisfying the customer.</a:t>
            </a:r>
            <a:endParaRPr lang="ar-SA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This slide </a:t>
            </a:r>
            <a:r>
              <a:rPr lang="pt-BR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prepares</a:t>
            </a:r>
            <a:r>
              <a:rPr lang="pt-BR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for the next slide (a short film about the global trend) and Elm‘s future trend towards digital transformation.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14360-C829-4ADF-8079-8FF898617119}" type="slidenum">
              <a:rPr lang="ar-SA" smtClean="0"/>
              <a:t>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5589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b="1" u="none" dirty="0" smtClean="0"/>
              <a:t>We start here by quickly introducing the most important phases that the company has passed by:</a:t>
            </a:r>
            <a:endParaRPr lang="ar-SA" sz="1200" b="1" u="none" dirty="0"/>
          </a:p>
          <a:p>
            <a:pPr marL="628650" lvl="1" indent="-17145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1986</a:t>
            </a:r>
            <a:r>
              <a:rPr lang="en-US" sz="1200" b="0" dirty="0" smtClean="0"/>
              <a:t>: We started as a research company for the National Information Center with</a:t>
            </a:r>
            <a:r>
              <a:rPr lang="en-US" sz="1200" b="0" baseline="0" dirty="0" smtClean="0"/>
              <a:t> </a:t>
            </a:r>
            <a:r>
              <a:rPr lang="en-US" sz="1200" b="0" dirty="0" smtClean="0"/>
              <a:t>the purpose of providing the best technical practices in the world and technology localization.</a:t>
            </a:r>
          </a:p>
          <a:p>
            <a:pPr marL="628650" lvl="1" indent="-17145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2002</a:t>
            </a:r>
            <a:r>
              <a:rPr lang="en-US" sz="1200" b="0" dirty="0" smtClean="0"/>
              <a:t>: We worked with the General Directorate of Passports to build secure electronic business,</a:t>
            </a:r>
            <a:r>
              <a:rPr lang="en-US" sz="1200" b="0" baseline="0" dirty="0" smtClean="0"/>
              <a:t> where we provided the</a:t>
            </a:r>
            <a:r>
              <a:rPr lang="en-US" sz="1200" b="0" dirty="0" smtClean="0"/>
              <a:t> exit and return visa. The work was limited to the Ministry of Interior sectors.</a:t>
            </a:r>
          </a:p>
          <a:p>
            <a:pPr marL="628650" lvl="1" indent="-17145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2007</a:t>
            </a:r>
            <a:r>
              <a:rPr lang="en-US" sz="1200" b="0" dirty="0" smtClean="0"/>
              <a:t>: The Royal Decree of King Abdullah, may Allah have mercy on him, was issued for transferring Elm into a joint stock company owned</a:t>
            </a:r>
            <a:r>
              <a:rPr lang="en-US" sz="1200" b="0" baseline="0" dirty="0" smtClean="0"/>
              <a:t> by </a:t>
            </a:r>
            <a:r>
              <a:rPr lang="en-US" sz="1200" b="0" dirty="0" smtClean="0"/>
              <a:t>the Public Investment Fund. After</a:t>
            </a:r>
            <a:r>
              <a:rPr lang="en-US" sz="1200" b="0" baseline="0" dirty="0" smtClean="0"/>
              <a:t> that, </a:t>
            </a:r>
            <a:r>
              <a:rPr lang="en-US" sz="1200" b="0" dirty="0" smtClean="0"/>
              <a:t>our services</a:t>
            </a:r>
            <a:r>
              <a:rPr lang="en-US" sz="1200" b="0" baseline="0" dirty="0" smtClean="0"/>
              <a:t> expanded</a:t>
            </a:r>
            <a:r>
              <a:rPr lang="en-US" sz="1200" b="0" dirty="0" smtClean="0"/>
              <a:t>.</a:t>
            </a:r>
          </a:p>
          <a:p>
            <a:pPr marL="628650" lvl="1" indent="-17145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2011</a:t>
            </a:r>
            <a:r>
              <a:rPr lang="en-US" sz="1200" b="0" dirty="0" smtClean="0"/>
              <a:t>: We launched our strategic plan to expand beyond e-business </a:t>
            </a:r>
            <a:r>
              <a:rPr lang="en-US" sz="1200" b="1" dirty="0" smtClean="0"/>
              <a:t>where</a:t>
            </a:r>
            <a:r>
              <a:rPr lang="en-US" sz="1200" b="1" baseline="0" dirty="0" smtClean="0"/>
              <a:t> we </a:t>
            </a:r>
            <a:r>
              <a:rPr lang="en-US" sz="1200" b="1" dirty="0" smtClean="0"/>
              <a:t>started working on:</a:t>
            </a:r>
          </a:p>
          <a:p>
            <a:pPr marL="1085850" lvl="2" indent="-17145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 Providing government outsourcing</a:t>
            </a:r>
            <a:r>
              <a:rPr lang="en-US" sz="1200" b="1" baseline="0" dirty="0" smtClean="0"/>
              <a:t> </a:t>
            </a:r>
            <a:r>
              <a:rPr lang="en-US" sz="1200" b="1" dirty="0" smtClean="0"/>
              <a:t>services: </a:t>
            </a:r>
            <a:r>
              <a:rPr lang="en-US" sz="1200" b="0" dirty="0" smtClean="0"/>
              <a:t>The operation of model Civil</a:t>
            </a:r>
            <a:r>
              <a:rPr lang="en-US" sz="1200" b="0" baseline="0" dirty="0" smtClean="0"/>
              <a:t> Affairs</a:t>
            </a:r>
            <a:r>
              <a:rPr lang="en-US" sz="1200" b="0" dirty="0" smtClean="0"/>
              <a:t> centers was the first project we launched,</a:t>
            </a:r>
            <a:r>
              <a:rPr lang="en-US" sz="1200" b="0" baseline="0" dirty="0" smtClean="0"/>
              <a:t> which </a:t>
            </a:r>
            <a:r>
              <a:rPr lang="en-US" sz="1200" b="0" dirty="0" smtClean="0"/>
              <a:t>achieved great success</a:t>
            </a:r>
            <a:r>
              <a:rPr lang="en-US" sz="1200" b="0" baseline="0" dirty="0" smtClean="0"/>
              <a:t> and was followed by </a:t>
            </a:r>
            <a:r>
              <a:rPr lang="en-US" sz="1200" b="0" dirty="0" smtClean="0"/>
              <a:t>services to all ministries and</a:t>
            </a:r>
            <a:r>
              <a:rPr lang="en-US" sz="1200" b="0" baseline="0" dirty="0" smtClean="0"/>
              <a:t> the </a:t>
            </a:r>
            <a:r>
              <a:rPr lang="en-US" sz="1200" b="0" dirty="0" smtClean="0"/>
              <a:t>private sector.</a:t>
            </a:r>
          </a:p>
          <a:p>
            <a:pPr marL="1085850" lvl="2" indent="-17145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We also began to provide security training services.</a:t>
            </a:r>
          </a:p>
          <a:p>
            <a:pPr marL="628650" lvl="1" indent="-17145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 dirty="0" smtClean="0"/>
              <a:t>2018</a:t>
            </a:r>
            <a:r>
              <a:rPr lang="en-US" sz="1200" b="0" dirty="0" smtClean="0"/>
              <a:t>: We moved</a:t>
            </a:r>
            <a:r>
              <a:rPr lang="en-US" sz="1200" b="0" baseline="0" dirty="0" smtClean="0"/>
              <a:t> to </a:t>
            </a:r>
            <a:r>
              <a:rPr lang="en-US" sz="1200" b="0" dirty="0" smtClean="0"/>
              <a:t>digital transformation through a clear strategy that keeps pace with the latest in digital technology in the world.</a:t>
            </a:r>
            <a:endParaRPr lang="ar-SA" sz="1200" b="0" dirty="0"/>
          </a:p>
          <a:p>
            <a:pPr algn="r" rtl="1">
              <a:lnSpc>
                <a:spcPct val="100000"/>
              </a:lnSpc>
            </a:pPr>
            <a:endParaRPr lang="ar-SA" sz="1200" b="0" dirty="0"/>
          </a:p>
          <a:p>
            <a:pPr marL="0" indent="0" algn="l" rtl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b="1" u="none" dirty="0" smtClean="0"/>
              <a:t>We can introduce</a:t>
            </a:r>
            <a:r>
              <a:rPr lang="en-US" sz="1200" b="1" u="none" baseline="0" dirty="0" smtClean="0"/>
              <a:t> </a:t>
            </a:r>
            <a:r>
              <a:rPr lang="en-US" sz="1200" b="1" u="none" dirty="0" smtClean="0"/>
              <a:t>the next slide with the following</a:t>
            </a:r>
            <a:r>
              <a:rPr lang="en-US" sz="1200" b="0" u="none" dirty="0" smtClean="0"/>
              <a:t>: "Having identified the company's growth journey, we move on to focus on the customer's journey as it is the most important</a:t>
            </a:r>
            <a:r>
              <a:rPr lang="en-US" sz="1200" b="0" u="none" baseline="0" dirty="0" smtClean="0"/>
              <a:t> aspect</a:t>
            </a:r>
            <a:r>
              <a:rPr lang="en-US" sz="1200" b="0" u="none" dirty="0" smtClean="0"/>
              <a:t> in our business and around which the Elm 3.0 strategy revolves ."</a:t>
            </a: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52CFD-E6D2-43E0-83C8-3E2B4143F94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8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pt-BR" b="1" dirty="0" smtClean="0"/>
              <a:t>Peace be upon you...</a:t>
            </a:r>
            <a:endParaRPr lang="ar-SA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 smtClean="0"/>
              <a:t>Introducing Elm company has been linked to the innovation of a digital-based future for a number of reasons</a:t>
            </a:r>
            <a:r>
              <a:rPr lang="ar-SA" baseline="0" dirty="0" smtClean="0"/>
              <a:t>: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Elm 3.0 Strategy through which the company will launch integrated digital solutions in all its activities.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This trend is the global trend now, after increasing the new business models that changed the concept of the market into digital transformation.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Emphasizing that Elm will maintain its leadership by providing digital solutions based on the latest technology, which is the digital transformation throughout all the stages of the customer experience.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Emphasizing that Elm provides the latest technology solutions to its customers.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Showing that we are investing in the opportunities that support Vision 2030 and the Digital Transformation Program 2020.</a:t>
            </a:r>
          </a:p>
          <a:p>
            <a:pPr marL="685800" lvl="1" indent="-228600" algn="l" rtl="0">
              <a:buFont typeface="+mj-lt"/>
              <a:buAutoNum type="arabicPeriod"/>
            </a:pPr>
            <a:r>
              <a:rPr lang="en-US" baseline="0" dirty="0" smtClean="0"/>
              <a:t>Obtaining more information after satisfying the customer.</a:t>
            </a:r>
            <a:endParaRPr lang="ar-SA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This slide </a:t>
            </a:r>
            <a:r>
              <a:rPr lang="pt-BR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prepares</a:t>
            </a:r>
            <a:r>
              <a:rPr lang="pt-BR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for the next slide (a short film about the global trend) and Elm‘s future trend towards digital transformation.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14360-C829-4ADF-8079-8FF898617119}" type="slidenum">
              <a:rPr lang="ar-SA" smtClean="0"/>
              <a:t>13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51746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14360-C829-4ADF-8079-8FF898617119}" type="slidenum">
              <a:rPr lang="ar-SA" smtClean="0"/>
              <a:t>30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2972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غلا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02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شريحة داخلية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148EEB3-D44A-40E3-B3B5-9CA34B53BF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10810874" y="-11905"/>
            <a:ext cx="1381126" cy="318135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A0C076-596B-4F29-8DE8-0F628B75E209}"/>
              </a:ext>
            </a:extLst>
          </p:cNvPr>
          <p:cNvSpPr txBox="1">
            <a:spLocks/>
          </p:cNvSpPr>
          <p:nvPr userDrawn="1"/>
        </p:nvSpPr>
        <p:spPr>
          <a:xfrm>
            <a:off x="44475" y="6391080"/>
            <a:ext cx="483845" cy="365125"/>
          </a:xfrm>
          <a:prstGeom prst="rect">
            <a:avLst/>
          </a:prstGeom>
        </p:spPr>
        <p:txBody>
          <a:bodyPr/>
          <a:lstStyle>
            <a:defPPr>
              <a:defRPr lang="ar-SA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DFAC6E-3FDE-4247-AA7E-B153B928940D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2247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شريحة داخلية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20653EB-8BE5-4641-B16B-42EF288C5F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25400" y="-25400"/>
            <a:ext cx="7048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4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شريحة داخلية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salfulayj\Documents\id project\Elm Brandguide Draft 2.pdf\New folder\pp bg template\pp bg template\bg9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76419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00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غلاف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99456" y="3068960"/>
            <a:ext cx="9889099" cy="792088"/>
          </a:xfrm>
        </p:spPr>
        <p:txBody>
          <a:bodyPr anchor="ctr">
            <a:normAutofit/>
          </a:bodyPr>
          <a:lstStyle>
            <a:lvl1pPr algn="l" rtl="0">
              <a:defRPr sz="2500">
                <a:solidFill>
                  <a:schemeClr val="bg2"/>
                </a:solidFill>
                <a:latin typeface="DIN Next LT Arabic Medium" panose="020B0603020203050203" pitchFamily="34" charset="-78"/>
                <a:cs typeface="DIN Next LT Arabic Medium" panose="020B0603020203050203" pitchFamily="34" charset="-78"/>
              </a:defRPr>
            </a:lvl1pPr>
          </a:lstStyle>
          <a:p>
            <a:r>
              <a:rPr lang="en-US" dirty="0"/>
              <a:t>Click to edit Master title style</a:t>
            </a:r>
            <a:endParaRPr lang="ar-SA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70461B-12E1-4941-BA64-9D7FCD72746C}"/>
              </a:ext>
            </a:extLst>
          </p:cNvPr>
          <p:cNvSpPr/>
          <p:nvPr userDrawn="1"/>
        </p:nvSpPr>
        <p:spPr>
          <a:xfrm>
            <a:off x="0" y="0"/>
            <a:ext cx="2712278" cy="3626678"/>
          </a:xfrm>
          <a:custGeom>
            <a:avLst/>
            <a:gdLst>
              <a:gd name="connsiteX0" fmla="*/ 2712278 w 2712278"/>
              <a:gd name="connsiteY0" fmla="*/ 0 h 3626678"/>
              <a:gd name="connsiteX1" fmla="*/ 2685774 w 2712278"/>
              <a:gd name="connsiteY1" fmla="*/ 1373808 h 3626678"/>
              <a:gd name="connsiteX2" fmla="*/ 0 w 2712278"/>
              <a:gd name="connsiteY2" fmla="*/ 3626678 h 362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2278" h="3626678">
                <a:moveTo>
                  <a:pt x="2712278" y="0"/>
                </a:moveTo>
                <a:lnTo>
                  <a:pt x="2685774" y="1373808"/>
                </a:lnTo>
                <a:lnTo>
                  <a:pt x="0" y="3626678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5D8F5DA-5EFB-9644-9765-2495FEF6B7B8}"/>
              </a:ext>
            </a:extLst>
          </p:cNvPr>
          <p:cNvSpPr/>
          <p:nvPr userDrawn="1"/>
        </p:nvSpPr>
        <p:spPr>
          <a:xfrm>
            <a:off x="0" y="905565"/>
            <a:ext cx="2690192" cy="463826"/>
          </a:xfrm>
          <a:custGeom>
            <a:avLst/>
            <a:gdLst>
              <a:gd name="connsiteX0" fmla="*/ 0 w 2690192"/>
              <a:gd name="connsiteY0" fmla="*/ 0 h 463826"/>
              <a:gd name="connsiteX1" fmla="*/ 2690192 w 2690192"/>
              <a:gd name="connsiteY1" fmla="*/ 463826 h 46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0192" h="463826">
                <a:moveTo>
                  <a:pt x="0" y="0"/>
                </a:moveTo>
                <a:lnTo>
                  <a:pt x="2690192" y="46382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6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96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3" r:id="rId2"/>
    <p:sldLayoutId id="2147483699" r:id="rId3"/>
    <p:sldLayoutId id="2147483654" r:id="rId4"/>
    <p:sldLayoutId id="2147483726" r:id="rId5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pos="384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ربع نص 1"/>
          <p:cNvSpPr txBox="1"/>
          <p:nvPr/>
        </p:nvSpPr>
        <p:spPr>
          <a:xfrm>
            <a:off x="2342290" y="3984800"/>
            <a:ext cx="503092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pPr algn="ctr" rtl="0"/>
            <a:endParaRPr lang="ar-SY" sz="3600" dirty="0">
              <a:solidFill>
                <a:schemeClr val="accent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38099" y="847899"/>
            <a:ext cx="6695610" cy="2784764"/>
            <a:chOff x="3433822" y="1182691"/>
            <a:chExt cx="5455415" cy="1196517"/>
          </a:xfrm>
        </p:grpSpPr>
        <p:sp>
          <p:nvSpPr>
            <p:cNvPr id="10" name="Freeform: Shape 91">
              <a:extLst>
                <a:ext uri="{FF2B5EF4-FFF2-40B4-BE49-F238E27FC236}">
                  <a16:creationId xmlns:a16="http://schemas.microsoft.com/office/drawing/2014/main" id="{3F7D3CBE-71CE-443A-9BC8-E8E71E4733AC}"/>
                </a:ext>
              </a:extLst>
            </p:cNvPr>
            <p:cNvSpPr/>
            <p:nvPr/>
          </p:nvSpPr>
          <p:spPr>
            <a:xfrm rot="5400000">
              <a:off x="5563601" y="-170677"/>
              <a:ext cx="1064797" cy="4034973"/>
            </a:xfrm>
            <a:custGeom>
              <a:avLst/>
              <a:gdLst>
                <a:gd name="connsiteX0" fmla="*/ 0 w 1064797"/>
                <a:gd name="connsiteY0" fmla="*/ 4034973 h 4034973"/>
                <a:gd name="connsiteX1" fmla="*/ 0 w 1064797"/>
                <a:gd name="connsiteY1" fmla="*/ 0 h 4034973"/>
                <a:gd name="connsiteX2" fmla="*/ 952059 w 1064797"/>
                <a:gd name="connsiteY2" fmla="*/ 0 h 4034973"/>
                <a:gd name="connsiteX3" fmla="*/ 952059 w 1064797"/>
                <a:gd name="connsiteY3" fmla="*/ 1483497 h 4034973"/>
                <a:gd name="connsiteX4" fmla="*/ 954791 w 1064797"/>
                <a:gd name="connsiteY4" fmla="*/ 1483497 h 4034973"/>
                <a:gd name="connsiteX5" fmla="*/ 1064797 w 1064797"/>
                <a:gd name="connsiteY5" fmla="*/ 2017487 h 4034973"/>
                <a:gd name="connsiteX6" fmla="*/ 954791 w 1064797"/>
                <a:gd name="connsiteY6" fmla="*/ 2551476 h 4034973"/>
                <a:gd name="connsiteX7" fmla="*/ 952059 w 1064797"/>
                <a:gd name="connsiteY7" fmla="*/ 2551476 h 4034973"/>
                <a:gd name="connsiteX8" fmla="*/ 952059 w 1064797"/>
                <a:gd name="connsiteY8" fmla="*/ 4034973 h 403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4797" h="4034973">
                  <a:moveTo>
                    <a:pt x="0" y="4034973"/>
                  </a:moveTo>
                  <a:lnTo>
                    <a:pt x="0" y="0"/>
                  </a:lnTo>
                  <a:lnTo>
                    <a:pt x="952059" y="0"/>
                  </a:lnTo>
                  <a:lnTo>
                    <a:pt x="952059" y="1483497"/>
                  </a:lnTo>
                  <a:lnTo>
                    <a:pt x="954791" y="1483497"/>
                  </a:lnTo>
                  <a:lnTo>
                    <a:pt x="1064797" y="2017487"/>
                  </a:lnTo>
                  <a:lnTo>
                    <a:pt x="954791" y="2551476"/>
                  </a:lnTo>
                  <a:lnTo>
                    <a:pt x="952059" y="2551476"/>
                  </a:lnTo>
                  <a:lnTo>
                    <a:pt x="952059" y="4034973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" name="Freeform: Shape 90">
              <a:extLst>
                <a:ext uri="{FF2B5EF4-FFF2-40B4-BE49-F238E27FC236}">
                  <a16:creationId xmlns:a16="http://schemas.microsoft.com/office/drawing/2014/main" id="{FCF38A6F-38C7-4F0F-8123-D3DC86BC1095}"/>
                </a:ext>
              </a:extLst>
            </p:cNvPr>
            <p:cNvSpPr/>
            <p:nvPr/>
          </p:nvSpPr>
          <p:spPr>
            <a:xfrm rot="5400000">
              <a:off x="5629131" y="-1012618"/>
              <a:ext cx="1064797" cy="5455415"/>
            </a:xfrm>
            <a:custGeom>
              <a:avLst/>
              <a:gdLst>
                <a:gd name="connsiteX0" fmla="*/ 0 w 1064797"/>
                <a:gd name="connsiteY0" fmla="*/ 4034973 h 4034973"/>
                <a:gd name="connsiteX1" fmla="*/ 0 w 1064797"/>
                <a:gd name="connsiteY1" fmla="*/ 0 h 4034973"/>
                <a:gd name="connsiteX2" fmla="*/ 952059 w 1064797"/>
                <a:gd name="connsiteY2" fmla="*/ 0 h 4034973"/>
                <a:gd name="connsiteX3" fmla="*/ 952059 w 1064797"/>
                <a:gd name="connsiteY3" fmla="*/ 1483497 h 4034973"/>
                <a:gd name="connsiteX4" fmla="*/ 954791 w 1064797"/>
                <a:gd name="connsiteY4" fmla="*/ 1483497 h 4034973"/>
                <a:gd name="connsiteX5" fmla="*/ 1064797 w 1064797"/>
                <a:gd name="connsiteY5" fmla="*/ 2017487 h 4034973"/>
                <a:gd name="connsiteX6" fmla="*/ 954791 w 1064797"/>
                <a:gd name="connsiteY6" fmla="*/ 2551476 h 4034973"/>
                <a:gd name="connsiteX7" fmla="*/ 952059 w 1064797"/>
                <a:gd name="connsiteY7" fmla="*/ 2551476 h 4034973"/>
                <a:gd name="connsiteX8" fmla="*/ 952059 w 1064797"/>
                <a:gd name="connsiteY8" fmla="*/ 4034973 h 403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4797" h="4034973">
                  <a:moveTo>
                    <a:pt x="0" y="4034973"/>
                  </a:moveTo>
                  <a:lnTo>
                    <a:pt x="0" y="0"/>
                  </a:lnTo>
                  <a:lnTo>
                    <a:pt x="952059" y="0"/>
                  </a:lnTo>
                  <a:lnTo>
                    <a:pt x="952059" y="1483497"/>
                  </a:lnTo>
                  <a:lnTo>
                    <a:pt x="954791" y="1483497"/>
                  </a:lnTo>
                  <a:lnTo>
                    <a:pt x="1064797" y="2017487"/>
                  </a:lnTo>
                  <a:lnTo>
                    <a:pt x="954791" y="2551476"/>
                  </a:lnTo>
                  <a:lnTo>
                    <a:pt x="952059" y="2551476"/>
                  </a:lnTo>
                  <a:lnTo>
                    <a:pt x="952059" y="40349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FBF963-66E7-4E03-87D4-7096410DF2E1}"/>
                </a:ext>
              </a:extLst>
            </p:cNvPr>
            <p:cNvSpPr/>
            <p:nvPr/>
          </p:nvSpPr>
          <p:spPr>
            <a:xfrm>
              <a:off x="4078513" y="1414250"/>
              <a:ext cx="4034973" cy="3200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3590" algn="ctr" defTabSz="869704" rtl="0">
                <a:lnSpc>
                  <a:spcPts val="3400"/>
                </a:lnSpc>
              </a:pPr>
              <a:endParaRPr lang="en-US" sz="3600" b="1" dirty="0">
                <a:solidFill>
                  <a:srgbClr val="00206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036FC8C-E3DD-4BF6-9726-D75C660B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034" y="5025949"/>
            <a:ext cx="1582854" cy="1575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20" y="881151"/>
            <a:ext cx="2112312" cy="213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708" b="1008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11338" y="2485504"/>
            <a:ext cx="507077" cy="216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40975" y="3358342"/>
            <a:ext cx="4838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If you find “Auto Map” blank just click on the “Create All” Then Click ok don’t go to next step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708" b="1008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99164" y="3017520"/>
            <a:ext cx="4563687" cy="22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3258589" y="3059082"/>
            <a:ext cx="432262" cy="141317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7809" y="3358342"/>
            <a:ext cx="564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Select the “INPUT PROPERTY NAME” then “Assign”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699164" y="2485505"/>
            <a:ext cx="390698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69538" y="2975955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68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626" b="10493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05993" y="3483034"/>
            <a:ext cx="315883" cy="116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92301" y="4405744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should map it to </a:t>
            </a:r>
            <a:r>
              <a:rPr lang="en-US" dirty="0" err="1" smtClean="0"/>
              <a:t>SmartObject</a:t>
            </a:r>
            <a:r>
              <a:rPr lang="en-US" dirty="0" smtClean="0"/>
              <a:t> 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ربع نص 1"/>
          <p:cNvSpPr txBox="1"/>
          <p:nvPr/>
        </p:nvSpPr>
        <p:spPr>
          <a:xfrm>
            <a:off x="2342290" y="3984800"/>
            <a:ext cx="503092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pPr algn="ctr" rtl="0"/>
            <a:endParaRPr lang="ar-SY" sz="3600" dirty="0">
              <a:solidFill>
                <a:schemeClr val="accent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38099" y="1657147"/>
            <a:ext cx="5681677" cy="1975515"/>
            <a:chOff x="3433822" y="1182691"/>
            <a:chExt cx="5455415" cy="1196517"/>
          </a:xfrm>
        </p:grpSpPr>
        <p:sp>
          <p:nvSpPr>
            <p:cNvPr id="10" name="Freeform: Shape 91">
              <a:extLst>
                <a:ext uri="{FF2B5EF4-FFF2-40B4-BE49-F238E27FC236}">
                  <a16:creationId xmlns:a16="http://schemas.microsoft.com/office/drawing/2014/main" id="{3F7D3CBE-71CE-443A-9BC8-E8E71E4733AC}"/>
                </a:ext>
              </a:extLst>
            </p:cNvPr>
            <p:cNvSpPr/>
            <p:nvPr/>
          </p:nvSpPr>
          <p:spPr>
            <a:xfrm rot="5400000">
              <a:off x="5563601" y="-170677"/>
              <a:ext cx="1064797" cy="4034973"/>
            </a:xfrm>
            <a:custGeom>
              <a:avLst/>
              <a:gdLst>
                <a:gd name="connsiteX0" fmla="*/ 0 w 1064797"/>
                <a:gd name="connsiteY0" fmla="*/ 4034973 h 4034973"/>
                <a:gd name="connsiteX1" fmla="*/ 0 w 1064797"/>
                <a:gd name="connsiteY1" fmla="*/ 0 h 4034973"/>
                <a:gd name="connsiteX2" fmla="*/ 952059 w 1064797"/>
                <a:gd name="connsiteY2" fmla="*/ 0 h 4034973"/>
                <a:gd name="connsiteX3" fmla="*/ 952059 w 1064797"/>
                <a:gd name="connsiteY3" fmla="*/ 1483497 h 4034973"/>
                <a:gd name="connsiteX4" fmla="*/ 954791 w 1064797"/>
                <a:gd name="connsiteY4" fmla="*/ 1483497 h 4034973"/>
                <a:gd name="connsiteX5" fmla="*/ 1064797 w 1064797"/>
                <a:gd name="connsiteY5" fmla="*/ 2017487 h 4034973"/>
                <a:gd name="connsiteX6" fmla="*/ 954791 w 1064797"/>
                <a:gd name="connsiteY6" fmla="*/ 2551476 h 4034973"/>
                <a:gd name="connsiteX7" fmla="*/ 952059 w 1064797"/>
                <a:gd name="connsiteY7" fmla="*/ 2551476 h 4034973"/>
                <a:gd name="connsiteX8" fmla="*/ 952059 w 1064797"/>
                <a:gd name="connsiteY8" fmla="*/ 4034973 h 403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4797" h="4034973">
                  <a:moveTo>
                    <a:pt x="0" y="4034973"/>
                  </a:moveTo>
                  <a:lnTo>
                    <a:pt x="0" y="0"/>
                  </a:lnTo>
                  <a:lnTo>
                    <a:pt x="952059" y="0"/>
                  </a:lnTo>
                  <a:lnTo>
                    <a:pt x="952059" y="1483497"/>
                  </a:lnTo>
                  <a:lnTo>
                    <a:pt x="954791" y="1483497"/>
                  </a:lnTo>
                  <a:lnTo>
                    <a:pt x="1064797" y="2017487"/>
                  </a:lnTo>
                  <a:lnTo>
                    <a:pt x="954791" y="2551476"/>
                  </a:lnTo>
                  <a:lnTo>
                    <a:pt x="952059" y="2551476"/>
                  </a:lnTo>
                  <a:lnTo>
                    <a:pt x="952059" y="4034973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" name="Freeform: Shape 90">
              <a:extLst>
                <a:ext uri="{FF2B5EF4-FFF2-40B4-BE49-F238E27FC236}">
                  <a16:creationId xmlns:a16="http://schemas.microsoft.com/office/drawing/2014/main" id="{FCF38A6F-38C7-4F0F-8123-D3DC86BC1095}"/>
                </a:ext>
              </a:extLst>
            </p:cNvPr>
            <p:cNvSpPr/>
            <p:nvPr/>
          </p:nvSpPr>
          <p:spPr>
            <a:xfrm rot="5400000">
              <a:off x="5629131" y="-1012618"/>
              <a:ext cx="1064797" cy="5455415"/>
            </a:xfrm>
            <a:custGeom>
              <a:avLst/>
              <a:gdLst>
                <a:gd name="connsiteX0" fmla="*/ 0 w 1064797"/>
                <a:gd name="connsiteY0" fmla="*/ 4034973 h 4034973"/>
                <a:gd name="connsiteX1" fmla="*/ 0 w 1064797"/>
                <a:gd name="connsiteY1" fmla="*/ 0 h 4034973"/>
                <a:gd name="connsiteX2" fmla="*/ 952059 w 1064797"/>
                <a:gd name="connsiteY2" fmla="*/ 0 h 4034973"/>
                <a:gd name="connsiteX3" fmla="*/ 952059 w 1064797"/>
                <a:gd name="connsiteY3" fmla="*/ 1483497 h 4034973"/>
                <a:gd name="connsiteX4" fmla="*/ 954791 w 1064797"/>
                <a:gd name="connsiteY4" fmla="*/ 1483497 h 4034973"/>
                <a:gd name="connsiteX5" fmla="*/ 1064797 w 1064797"/>
                <a:gd name="connsiteY5" fmla="*/ 2017487 h 4034973"/>
                <a:gd name="connsiteX6" fmla="*/ 954791 w 1064797"/>
                <a:gd name="connsiteY6" fmla="*/ 2551476 h 4034973"/>
                <a:gd name="connsiteX7" fmla="*/ 952059 w 1064797"/>
                <a:gd name="connsiteY7" fmla="*/ 2551476 h 4034973"/>
                <a:gd name="connsiteX8" fmla="*/ 952059 w 1064797"/>
                <a:gd name="connsiteY8" fmla="*/ 4034973 h 403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4797" h="4034973">
                  <a:moveTo>
                    <a:pt x="0" y="4034973"/>
                  </a:moveTo>
                  <a:lnTo>
                    <a:pt x="0" y="0"/>
                  </a:lnTo>
                  <a:lnTo>
                    <a:pt x="952059" y="0"/>
                  </a:lnTo>
                  <a:lnTo>
                    <a:pt x="952059" y="1483497"/>
                  </a:lnTo>
                  <a:lnTo>
                    <a:pt x="954791" y="1483497"/>
                  </a:lnTo>
                  <a:lnTo>
                    <a:pt x="1064797" y="2017487"/>
                  </a:lnTo>
                  <a:lnTo>
                    <a:pt x="954791" y="2551476"/>
                  </a:lnTo>
                  <a:lnTo>
                    <a:pt x="952059" y="2551476"/>
                  </a:lnTo>
                  <a:lnTo>
                    <a:pt x="952059" y="40349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FBF963-66E7-4E03-87D4-7096410DF2E1}"/>
                </a:ext>
              </a:extLst>
            </p:cNvPr>
            <p:cNvSpPr/>
            <p:nvPr/>
          </p:nvSpPr>
          <p:spPr>
            <a:xfrm>
              <a:off x="4078513" y="1414250"/>
              <a:ext cx="4034973" cy="584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3590" algn="ctr" defTabSz="869704" rtl="0">
                <a:lnSpc>
                  <a:spcPts val="3400"/>
                </a:lnSpc>
              </a:pPr>
              <a:r>
                <a:rPr lang="en-US" sz="3600" b="1" dirty="0" smtClean="0">
                  <a:solidFill>
                    <a:srgbClr val="002060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To Test The integration</a:t>
              </a:r>
              <a:endParaRPr lang="en-US" sz="3600" b="1" dirty="0">
                <a:solidFill>
                  <a:srgbClr val="00206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0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6832" r="56806" b="390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6582" y="931025"/>
            <a:ext cx="5029200" cy="698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97323" y="561693"/>
            <a:ext cx="595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 test it you should open the Remote Desktop Connection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074" t="35432" r="39583" b="407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7682" y="2643448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Should Open This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5324" y="5877098"/>
            <a:ext cx="2261061" cy="681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9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71" b="38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316778"/>
            <a:ext cx="465513" cy="756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906" y="415636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3767" y="723207"/>
            <a:ext cx="446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Should open the </a:t>
            </a:r>
            <a:r>
              <a:rPr lang="en-US" dirty="0" err="1" smtClean="0">
                <a:solidFill>
                  <a:srgbClr val="FF0000"/>
                </a:solidFill>
              </a:rPr>
              <a:t>SmartObject</a:t>
            </a:r>
            <a:r>
              <a:rPr lang="en-US" dirty="0" smtClean="0">
                <a:solidFill>
                  <a:srgbClr val="FF0000"/>
                </a:solidFill>
              </a:rPr>
              <a:t> Servicer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345" y="1815746"/>
            <a:ext cx="947651" cy="8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01295" y="1903615"/>
            <a:ext cx="214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Here you should find the folder that contain the smart object you create it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95947" y="3262746"/>
            <a:ext cx="1155470" cy="166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24648" y="3695007"/>
            <a:ext cx="249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Then click on “Execute </a:t>
            </a:r>
            <a:r>
              <a:rPr lang="en-US" dirty="0" err="1" smtClean="0">
                <a:solidFill>
                  <a:schemeClr val="accent3"/>
                </a:solidFill>
              </a:rPr>
              <a:t>SmartObject</a:t>
            </a:r>
            <a:r>
              <a:rPr lang="en-US" dirty="0" smtClean="0">
                <a:solidFill>
                  <a:schemeClr val="accent3"/>
                </a:solidFill>
              </a:rPr>
              <a:t>”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8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663" b="489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30189" y="2053244"/>
            <a:ext cx="3217026" cy="108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7215" y="1712422"/>
            <a:ext cx="540327" cy="191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838" b="8547"/>
          <a:stretch/>
        </p:blipFill>
        <p:spPr bwMode="auto">
          <a:xfrm>
            <a:off x="0" y="2377440"/>
            <a:ext cx="12192000" cy="448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401951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35526" y="1072689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K2 Design Item in the form 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559868"/>
            <a:ext cx="602382" cy="582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535034"/>
            <a:ext cx="602382" cy="5821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660073"/>
            <a:ext cx="457200" cy="17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8400" y="2834640"/>
            <a:ext cx="457200" cy="17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2524" y="3982790"/>
            <a:ext cx="457200" cy="17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37886" y="4157357"/>
            <a:ext cx="939118" cy="597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25799" y="3982790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should add the Data label then you should check the</a:t>
            </a:r>
          </a:p>
          <a:p>
            <a:r>
              <a:rPr lang="en-US" dirty="0" smtClean="0"/>
              <a:t> “literal” in General and make the Prevent XSS uncheck.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553" b="8262"/>
          <a:stretch/>
        </p:blipFill>
        <p:spPr bwMode="auto">
          <a:xfrm>
            <a:off x="0" y="2284654"/>
            <a:ext cx="12192000" cy="4573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435203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35526" y="1039437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K2 Design Item in the form 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526616"/>
            <a:ext cx="602382" cy="582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501782"/>
            <a:ext cx="602382" cy="5821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72720" y="4721629"/>
            <a:ext cx="3819280" cy="124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12331" y="4131425"/>
            <a:ext cx="446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Here you should open the</a:t>
            </a:r>
          </a:p>
          <a:p>
            <a:pPr algn="ctr"/>
            <a:r>
              <a:rPr lang="en-US" dirty="0" smtClean="0"/>
              <a:t> ”Expression” to connect you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5350" y="2942704"/>
            <a:ext cx="77872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dirty="0" smtClean="0"/>
              <a:t>K2 provides you design and build forms.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dirty="0" smtClean="0"/>
              <a:t>K2 helps you build business process.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dirty="0" smtClean="0"/>
              <a:t>K2 has unlimited steps on workflow.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dirty="0" smtClean="0"/>
              <a:t>K2 is a platform used to build and run business application.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dirty="0" smtClean="0"/>
              <a:t>Out-of-the-box integration with enterprise systems.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dirty="0" smtClean="0"/>
              <a:t>K2 based on ASP.net development.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dirty="0" smtClean="0"/>
              <a:t>You can do any customizations to your forms and workflows.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dirty="0" smtClean="0"/>
              <a:t>Black-pearl is the previous version of k2.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dirty="0" smtClean="0"/>
              <a:t>In action k2 has flexibility to do any action you want if it’s fit with your business.</a:t>
            </a:r>
          </a:p>
          <a:p>
            <a:pPr algn="l" rtl="0"/>
            <a:endParaRPr lang="en-US" dirty="0"/>
          </a:p>
        </p:txBody>
      </p:sp>
      <p:sp>
        <p:nvSpPr>
          <p:cNvPr id="5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16791" y="-1792650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34888" y="682160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600" b="1" dirty="0" smtClean="0"/>
              <a:t>K2 usability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70" y="169169"/>
            <a:ext cx="602382" cy="582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953" y="1135574"/>
            <a:ext cx="602382" cy="5821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14" y="2008447"/>
            <a:ext cx="1272826" cy="1272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67" y="2013493"/>
            <a:ext cx="1258509" cy="1293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662" y="4942780"/>
            <a:ext cx="1640895" cy="16408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58" y="4936416"/>
            <a:ext cx="1622320" cy="162232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2" idx="3"/>
            <a:endCxn id="4" idx="1"/>
          </p:cNvCxnSpPr>
          <p:nvPr/>
        </p:nvCxnSpPr>
        <p:spPr>
          <a:xfrm>
            <a:off x="9088740" y="2644860"/>
            <a:ext cx="1570427" cy="15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7" idx="0"/>
          </p:cNvCxnSpPr>
          <p:nvPr/>
        </p:nvCxnSpPr>
        <p:spPr>
          <a:xfrm flipH="1">
            <a:off x="11280110" y="3306639"/>
            <a:ext cx="8312" cy="163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  <a:endCxn id="10" idx="3"/>
          </p:cNvCxnSpPr>
          <p:nvPr/>
        </p:nvCxnSpPr>
        <p:spPr>
          <a:xfrm flipH="1" flipV="1">
            <a:off x="9564678" y="5747576"/>
            <a:ext cx="894984" cy="15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99" y="3590241"/>
            <a:ext cx="858283" cy="858283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0" idx="0"/>
            <a:endCxn id="23" idx="2"/>
          </p:cNvCxnSpPr>
          <p:nvPr/>
        </p:nvCxnSpPr>
        <p:spPr>
          <a:xfrm flipH="1" flipV="1">
            <a:off x="8751041" y="4448524"/>
            <a:ext cx="2477" cy="487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3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553" b="9117"/>
          <a:stretch/>
        </p:blipFill>
        <p:spPr bwMode="auto">
          <a:xfrm>
            <a:off x="0" y="2284655"/>
            <a:ext cx="12192000" cy="4573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68726" y="2970260"/>
            <a:ext cx="282632" cy="149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435203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35526" y="1039437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K2 Design Item in the form 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526616"/>
            <a:ext cx="602382" cy="582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501782"/>
            <a:ext cx="602382" cy="5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4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838" b="8262"/>
          <a:stretch/>
        </p:blipFill>
        <p:spPr bwMode="auto">
          <a:xfrm>
            <a:off x="0" y="2284655"/>
            <a:ext cx="12192000" cy="4573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94807" y="3131973"/>
            <a:ext cx="665018" cy="124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77136" y="3023535"/>
            <a:ext cx="259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Here you have to name it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71847" y="3516285"/>
            <a:ext cx="1845426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17273" y="3437209"/>
            <a:ext cx="3780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Here you have to paste the path of your style 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0383" y="3745533"/>
            <a:ext cx="91230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EX:</a:t>
            </a:r>
            <a:r>
              <a:rPr lang="en-US" sz="1100" dirty="0"/>
              <a:t>&lt;link </a:t>
            </a:r>
            <a:r>
              <a:rPr lang="en-US" sz="1100" dirty="0" err="1"/>
              <a:t>rel</a:t>
            </a:r>
            <a:r>
              <a:rPr lang="en-US" sz="1100" dirty="0"/>
              <a:t>="stylesheet" </a:t>
            </a:r>
            <a:r>
              <a:rPr lang="en-US" sz="1100" dirty="0" err="1"/>
              <a:t>href</a:t>
            </a:r>
            <a:r>
              <a:rPr lang="en-US" sz="1100" dirty="0"/>
              <a:t>="http://elm-psdb-wv-02/Runtime/Styles/Themes/Sharepoint%202013/K2ElmTickets.css" </a:t>
            </a:r>
            <a:r>
              <a:rPr lang="en-US" sz="1100" dirty="0" err="1"/>
              <a:t>crossorigin</a:t>
            </a:r>
            <a:r>
              <a:rPr lang="en-US" sz="1100" dirty="0"/>
              <a:t>="anonymous"&gt;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4257" y="4256356"/>
            <a:ext cx="7420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We are save our style in here </a:t>
            </a:r>
            <a:r>
              <a:rPr lang="en-US" sz="1100" dirty="0"/>
              <a:t>http://elm-psdb-wv-02/Runtime/Styles/Themes/Sharepoint%202013/K2ElmTickets.css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9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435203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635526" y="1039437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K2 Design Item in the form </a:t>
            </a:r>
            <a:endParaRPr lang="en-US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526616"/>
            <a:ext cx="602382" cy="5821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501782"/>
            <a:ext cx="602382" cy="5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838" b="8547"/>
          <a:stretch/>
        </p:blipFill>
        <p:spPr bwMode="auto">
          <a:xfrm>
            <a:off x="0" y="2284655"/>
            <a:ext cx="12192000" cy="4573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08865" y="4904509"/>
            <a:ext cx="1321724" cy="714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077498" y="4523973"/>
            <a:ext cx="3000895" cy="232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5377" y="4800291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7030A0"/>
                </a:solidFill>
              </a:rPr>
              <a:t>In the “properties” you have to add the Ticket ID and</a:t>
            </a:r>
          </a:p>
          <a:p>
            <a:pPr algn="ctr"/>
            <a:r>
              <a:rPr lang="en-US" sz="1200" b="1" dirty="0" smtClean="0">
                <a:solidFill>
                  <a:srgbClr val="7030A0"/>
                </a:solidFill>
              </a:rPr>
              <a:t> the Status and you have paste the style in the Status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1358" y="5562906"/>
            <a:ext cx="2596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You have to click on the object</a:t>
            </a:r>
            <a:endParaRPr lang="en-US" sz="1400" dirty="0"/>
          </a:p>
        </p:txBody>
      </p:sp>
      <p:sp>
        <p:nvSpPr>
          <p:cNvPr id="7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435203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35526" y="1039437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K2 Design Item in the form 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526616"/>
            <a:ext cx="602382" cy="582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501782"/>
            <a:ext cx="602382" cy="5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6267" b="9402"/>
          <a:stretch/>
        </p:blipFill>
        <p:spPr bwMode="auto">
          <a:xfrm>
            <a:off x="6465" y="2317907"/>
            <a:ext cx="12192000" cy="45400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401951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635526" y="1072689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K2 Design Item in the form 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559868"/>
            <a:ext cx="602382" cy="5821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535034"/>
            <a:ext cx="602382" cy="58213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13200" y="2946400"/>
            <a:ext cx="1134533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39022" y="4290410"/>
            <a:ext cx="4790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As well you should choose here in the column you </a:t>
            </a:r>
          </a:p>
          <a:p>
            <a:pPr algn="ctr"/>
            <a:r>
              <a:rPr lang="en-US" sz="1600" dirty="0" smtClean="0"/>
              <a:t>want the design effect on, </a:t>
            </a:r>
            <a:r>
              <a:rPr lang="en-US" sz="1600" dirty="0"/>
              <a:t>you must to choose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372720" y="4172989"/>
            <a:ext cx="920909" cy="5902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4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4200" t="15955" r="7531" b="27921"/>
          <a:stretch/>
        </p:blipFill>
        <p:spPr bwMode="auto">
          <a:xfrm>
            <a:off x="0" y="2284655"/>
            <a:ext cx="12192000" cy="4573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435203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35526" y="1039437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K2 Design Item in the form 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526616"/>
            <a:ext cx="602382" cy="582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501782"/>
            <a:ext cx="602382" cy="5821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18000" y="5630333"/>
            <a:ext cx="1261533" cy="1126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/>
          <p:cNvSpPr/>
          <p:nvPr/>
        </p:nvSpPr>
        <p:spPr>
          <a:xfrm>
            <a:off x="3163283" y="3785442"/>
            <a:ext cx="3621485" cy="133798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This</a:t>
            </a:r>
            <a:r>
              <a:rPr lang="en-US" sz="2400" b="1" dirty="0">
                <a:solidFill>
                  <a:schemeClr val="bg1"/>
                </a:solidFill>
              </a:rPr>
              <a:t> is the end Result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50043" y="202406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03883" y="2616171"/>
            <a:ext cx="3650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Issues on The System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22" y="2164225"/>
            <a:ext cx="602382" cy="582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06" y="3139391"/>
            <a:ext cx="602382" cy="5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30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435203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74077" y="978562"/>
            <a:ext cx="4443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If user Dose not have rights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526616"/>
            <a:ext cx="602382" cy="582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501782"/>
            <a:ext cx="602382" cy="582138"/>
          </a:xfrm>
          <a:prstGeom prst="rect">
            <a:avLst/>
          </a:prstGeom>
        </p:spPr>
      </p:pic>
      <p:pic>
        <p:nvPicPr>
          <p:cNvPr id="1026" name="Picture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8546"/>
            <a:ext cx="12192000" cy="446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003" y="2593556"/>
            <a:ext cx="1104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This issue when the user want to submit the request to start workflow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0445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587603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272993" y="82616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Solution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374216"/>
            <a:ext cx="602382" cy="582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349382"/>
            <a:ext cx="602382" cy="582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518" b="4629"/>
          <a:stretch/>
        </p:blipFill>
        <p:spPr>
          <a:xfrm>
            <a:off x="0" y="2284655"/>
            <a:ext cx="12192000" cy="45733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2875" y="3733800"/>
            <a:ext cx="1200150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4325" y="4542752"/>
            <a:ext cx="1200150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4350" y="4819986"/>
            <a:ext cx="1200150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05931" y="3733800"/>
            <a:ext cx="5223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1-You have to open your workflow.</a:t>
            </a:r>
          </a:p>
          <a:p>
            <a:pPr algn="l"/>
            <a:r>
              <a:rPr lang="en-US" dirty="0" smtClean="0"/>
              <a:t>2-then you have to click on the “RIGHTS”.</a:t>
            </a:r>
          </a:p>
          <a:p>
            <a:pPr algn="l"/>
            <a:r>
              <a:rPr lang="en-US" dirty="0" smtClean="0"/>
              <a:t>3-You have to click on “Add”.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67050" y="2743200"/>
            <a:ext cx="378374" cy="182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733" b="3998"/>
          <a:stretch/>
        </p:blipFill>
        <p:spPr>
          <a:xfrm>
            <a:off x="-1" y="2293256"/>
            <a:ext cx="12192001" cy="4564743"/>
          </a:xfrm>
          <a:prstGeom prst="rect">
            <a:avLst/>
          </a:prstGeom>
        </p:spPr>
      </p:pic>
      <p:sp>
        <p:nvSpPr>
          <p:cNvPr id="3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587603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72993" y="82616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Solution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374216"/>
            <a:ext cx="602382" cy="582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349382"/>
            <a:ext cx="602382" cy="5821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00800" y="3095625"/>
            <a:ext cx="15335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19575" y="3095625"/>
            <a:ext cx="204787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71566" y="5903518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1-Here you have to select on </a:t>
            </a:r>
            <a:r>
              <a:rPr lang="en-US" dirty="0" err="1" smtClean="0"/>
              <a:t>search”All</a:t>
            </a:r>
            <a:r>
              <a:rPr lang="en-US" dirty="0" smtClean="0"/>
              <a:t>” and search about “Domain Users”</a:t>
            </a:r>
          </a:p>
          <a:p>
            <a:pPr algn="l"/>
            <a:r>
              <a:rPr lang="en-US" dirty="0" smtClean="0"/>
              <a:t>2-Then double click on it then click Next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34275" y="5705475"/>
            <a:ext cx="552450" cy="198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587603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272993" y="82616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dirty="0" smtClean="0"/>
              <a:t>Solution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374216"/>
            <a:ext cx="602382" cy="582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349382"/>
            <a:ext cx="602382" cy="582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404" b="4039"/>
          <a:stretch/>
        </p:blipFill>
        <p:spPr>
          <a:xfrm>
            <a:off x="0" y="2132255"/>
            <a:ext cx="12192000" cy="47257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76950" y="3057525"/>
            <a:ext cx="438150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6575" y="3057525"/>
            <a:ext cx="390525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46124" y="3057524"/>
            <a:ext cx="621676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85902" y="3831556"/>
            <a:ext cx="6436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1- If you are chose all user domain this is the Rights they need.</a:t>
            </a:r>
          </a:p>
          <a:p>
            <a:pPr algn="l"/>
            <a:r>
              <a:rPr lang="en-US" dirty="0" smtClean="0"/>
              <a:t>2- then click on “Finish”.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5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993" y="2343301"/>
            <a:ext cx="9162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sz="2000" dirty="0" smtClean="0"/>
              <a:t>Create a smart-Object.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sz="2000" dirty="0" smtClean="0"/>
              <a:t>Build a View.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sz="2000" dirty="0" smtClean="0"/>
              <a:t>After that you should </a:t>
            </a:r>
            <a:r>
              <a:rPr lang="en-US" sz="2000" dirty="0"/>
              <a:t>composing</a:t>
            </a:r>
            <a:r>
              <a:rPr lang="en-US" sz="2000" dirty="0" smtClean="0"/>
              <a:t> the smart-Object on the view.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sz="2000" dirty="0" smtClean="0"/>
              <a:t>Build a Form to collect the View</a:t>
            </a:r>
            <a:r>
              <a:rPr lang="ar-EG" sz="2000" dirty="0" smtClean="0"/>
              <a:t> </a:t>
            </a:r>
            <a:r>
              <a:rPr lang="en-US" sz="2000" dirty="0" smtClean="0"/>
              <a:t> and composing it on the form</a:t>
            </a:r>
            <a:r>
              <a:rPr lang="en-US" sz="2000" dirty="0" smtClean="0"/>
              <a:t>.</a:t>
            </a:r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sz="2000" dirty="0" smtClean="0"/>
              <a:t>Then if you have to link the form with the workflow, you have to build the workflow.</a:t>
            </a:r>
            <a:endParaRPr lang="en-US" sz="2000" dirty="0" smtClean="0"/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endParaRPr lang="en-US" sz="2000" dirty="0" smtClean="0"/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endParaRPr lang="en-US" sz="2000" dirty="0" smtClean="0"/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endParaRPr lang="en-US" sz="2000" dirty="0" smtClean="0"/>
          </a:p>
          <a:p>
            <a:pPr algn="l" rtl="0"/>
            <a:endParaRPr lang="en-US" dirty="0"/>
          </a:p>
        </p:txBody>
      </p:sp>
      <p:sp>
        <p:nvSpPr>
          <p:cNvPr id="3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3" y="-1305805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48247" y="986773"/>
            <a:ext cx="3111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600" b="1" dirty="0" smtClean="0"/>
              <a:t>K2 Mechanism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656014"/>
            <a:ext cx="602382" cy="582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55" y="1633104"/>
            <a:ext cx="602382" cy="58213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/>
          <a:srcRect l="3846" t="36467" r="76763" b="36182"/>
          <a:stretch/>
        </p:blipFill>
        <p:spPr bwMode="auto">
          <a:xfrm>
            <a:off x="6425299" y="4196768"/>
            <a:ext cx="1596263" cy="1521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t="41310" r="83012" b="35613"/>
          <a:stretch/>
        </p:blipFill>
        <p:spPr bwMode="auto">
          <a:xfrm>
            <a:off x="8230355" y="4196769"/>
            <a:ext cx="1596263" cy="1521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5"/>
          <a:srcRect t="36752" r="80449" b="39316"/>
          <a:stretch/>
        </p:blipFill>
        <p:spPr bwMode="auto">
          <a:xfrm>
            <a:off x="10227620" y="4196769"/>
            <a:ext cx="1596264" cy="1521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548397" y="4940525"/>
            <a:ext cx="3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479410" y="491964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1384154" y="49196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68367" y="4592151"/>
            <a:ext cx="914400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Smart Object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2003479" y="4592151"/>
            <a:ext cx="914400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View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3566476" y="4592151"/>
            <a:ext cx="914400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Form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1770872" y="5786793"/>
            <a:ext cx="798019" cy="58925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Item View</a:t>
            </a:r>
            <a:endParaRPr lang="en-US" sz="1000" dirty="0"/>
          </a:p>
        </p:txBody>
      </p:sp>
      <p:sp>
        <p:nvSpPr>
          <p:cNvPr id="17" name="Rounded Rectangle 16"/>
          <p:cNvSpPr/>
          <p:nvPr/>
        </p:nvSpPr>
        <p:spPr>
          <a:xfrm>
            <a:off x="2643943" y="5786793"/>
            <a:ext cx="772972" cy="58925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List View</a:t>
            </a:r>
            <a:endParaRPr lang="en-US" sz="1000" dirty="0"/>
          </a:p>
        </p:txBody>
      </p:sp>
      <p:sp>
        <p:nvSpPr>
          <p:cNvPr id="18" name="Rounded Rectangle 17"/>
          <p:cNvSpPr/>
          <p:nvPr/>
        </p:nvSpPr>
        <p:spPr>
          <a:xfrm>
            <a:off x="940974" y="5786793"/>
            <a:ext cx="744664" cy="58925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Advance</a:t>
            </a:r>
          </a:p>
          <a:p>
            <a:pPr algn="ctr"/>
            <a:r>
              <a:rPr lang="en-US" sz="1000" dirty="0" smtClean="0"/>
              <a:t>Smart</a:t>
            </a:r>
          </a:p>
          <a:p>
            <a:pPr algn="ctr"/>
            <a:r>
              <a:rPr lang="en-US" sz="1000" dirty="0" smtClean="0"/>
              <a:t>Object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114784" y="5786793"/>
            <a:ext cx="782886" cy="58925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Smart</a:t>
            </a:r>
          </a:p>
          <a:p>
            <a:pPr algn="ctr"/>
            <a:r>
              <a:rPr lang="en-US" sz="1000" dirty="0" smtClean="0"/>
              <a:t>Object</a:t>
            </a:r>
            <a:endParaRPr lang="en-US" sz="1000" dirty="0"/>
          </a:p>
        </p:txBody>
      </p:sp>
      <p:cxnSp>
        <p:nvCxnSpPr>
          <p:cNvPr id="21" name="Straight Connector 20"/>
          <p:cNvCxnSpPr>
            <a:stCxn id="14" idx="2"/>
            <a:endCxn id="16" idx="0"/>
          </p:cNvCxnSpPr>
          <p:nvPr/>
        </p:nvCxnSpPr>
        <p:spPr>
          <a:xfrm flipH="1">
            <a:off x="2169882" y="5506551"/>
            <a:ext cx="290797" cy="280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2"/>
            <a:endCxn id="17" idx="0"/>
          </p:cNvCxnSpPr>
          <p:nvPr/>
        </p:nvCxnSpPr>
        <p:spPr>
          <a:xfrm>
            <a:off x="2460679" y="5506551"/>
            <a:ext cx="569750" cy="280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2"/>
            <a:endCxn id="19" idx="0"/>
          </p:cNvCxnSpPr>
          <p:nvPr/>
        </p:nvCxnSpPr>
        <p:spPr>
          <a:xfrm flipH="1">
            <a:off x="506227" y="5506551"/>
            <a:ext cx="519340" cy="280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2"/>
            <a:endCxn id="18" idx="0"/>
          </p:cNvCxnSpPr>
          <p:nvPr/>
        </p:nvCxnSpPr>
        <p:spPr>
          <a:xfrm>
            <a:off x="1025567" y="5506551"/>
            <a:ext cx="287739" cy="280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7548397" y="5037917"/>
            <a:ext cx="357447" cy="4258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479410" y="5048879"/>
            <a:ext cx="357447" cy="4258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382895" y="5017035"/>
            <a:ext cx="357447" cy="4258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77546" y="4153063"/>
            <a:ext cx="3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6" name="Oval 45"/>
          <p:cNvSpPr/>
          <p:nvPr/>
        </p:nvSpPr>
        <p:spPr>
          <a:xfrm>
            <a:off x="277546" y="4250455"/>
            <a:ext cx="357447" cy="4258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701490" y="413218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48" name="Oval 47"/>
          <p:cNvSpPr/>
          <p:nvPr/>
        </p:nvSpPr>
        <p:spPr>
          <a:xfrm>
            <a:off x="1701490" y="4261424"/>
            <a:ext cx="357447" cy="4258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255961" y="416543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</a:t>
            </a:r>
            <a:endParaRPr lang="en-US" sz="2800" dirty="0"/>
          </a:p>
        </p:txBody>
      </p:sp>
      <p:sp>
        <p:nvSpPr>
          <p:cNvPr id="50" name="Oval 49"/>
          <p:cNvSpPr/>
          <p:nvPr/>
        </p:nvSpPr>
        <p:spPr>
          <a:xfrm>
            <a:off x="3255961" y="4294669"/>
            <a:ext cx="357447" cy="4258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755355" y="4592151"/>
            <a:ext cx="974576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Work</a:t>
            </a:r>
          </a:p>
          <a:p>
            <a:pPr algn="ctr"/>
            <a:r>
              <a:rPr lang="en-US" b="1" dirty="0" smtClean="0"/>
              <a:t>flow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65636" y="415590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</p:txBody>
      </p:sp>
      <p:sp>
        <p:nvSpPr>
          <p:cNvPr id="35" name="Oval 34"/>
          <p:cNvSpPr/>
          <p:nvPr/>
        </p:nvSpPr>
        <p:spPr>
          <a:xfrm>
            <a:off x="4465636" y="4285144"/>
            <a:ext cx="357447" cy="4258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01BCD-E1D5-4E23-9FEC-0986812762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88" y="4867050"/>
            <a:ext cx="1298800" cy="1298800"/>
          </a:xfrm>
          <a:prstGeom prst="rect">
            <a:avLst/>
          </a:prstGeom>
        </p:spPr>
      </p:pic>
      <p:sp>
        <p:nvSpPr>
          <p:cNvPr id="5" name="Rectangle 180">
            <a:extLst>
              <a:ext uri="{FF2B5EF4-FFF2-40B4-BE49-F238E27FC236}">
                <a16:creationId xmlns:a16="http://schemas.microsoft.com/office/drawing/2014/main" id="{F2365153-6B45-4622-BE73-4554BB61B17F}"/>
              </a:ext>
            </a:extLst>
          </p:cNvPr>
          <p:cNvSpPr/>
          <p:nvPr/>
        </p:nvSpPr>
        <p:spPr>
          <a:xfrm>
            <a:off x="2982191" y="2998180"/>
            <a:ext cx="6769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590" algn="ctr" defTabSz="869704" rtl="0"/>
            <a:r>
              <a:rPr lang="en-US" sz="5400" dirty="0" smtClean="0">
                <a:solidFill>
                  <a:schemeClr val="bg1"/>
                </a:solidFill>
                <a:latin typeface="DIN Next LT Arabic Medium" pitchFamily="34" charset="-78"/>
                <a:cs typeface="DIN Next LT Arabic Medium" pitchFamily="34" charset="-78"/>
              </a:rPr>
              <a:t>Thank you..</a:t>
            </a:r>
            <a:endParaRPr lang="ar-SA" sz="5400" dirty="0">
              <a:solidFill>
                <a:schemeClr val="bg1"/>
              </a:solidFill>
              <a:latin typeface="DIN Next LT Arabic Medium" pitchFamily="34" charset="-78"/>
              <a:cs typeface="DIN Next LT Arabic Medium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436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415" y="2385827"/>
            <a:ext cx="9162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endParaRPr lang="en-US" sz="2000" dirty="0" smtClean="0"/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sz="2000" dirty="0" smtClean="0"/>
              <a:t>When you build a form the most important things you should to know “Where you will store your Data?”.</a:t>
            </a:r>
          </a:p>
        </p:txBody>
      </p:sp>
      <p:sp>
        <p:nvSpPr>
          <p:cNvPr id="3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401951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52777" y="991108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600" b="1" dirty="0" smtClean="0"/>
              <a:t>K2 Build Forms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559868"/>
            <a:ext cx="602382" cy="582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535034"/>
            <a:ext cx="602382" cy="582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311" y="3751891"/>
            <a:ext cx="1353027" cy="1662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7" y="4280128"/>
            <a:ext cx="904422" cy="110178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1415836">
            <a:off x="2152364" y="4414791"/>
            <a:ext cx="6692428" cy="216130"/>
          </a:xfrm>
          <a:prstGeom prst="right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10186060">
            <a:off x="2282906" y="5306372"/>
            <a:ext cx="6692428" cy="216130"/>
          </a:xfrm>
          <a:prstGeom prst="right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7" y="5478134"/>
            <a:ext cx="1108715" cy="10571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216471" y="3778549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How to store the Data?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82" y="3024430"/>
            <a:ext cx="1016637" cy="7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0">
            <a:extLst>
              <a:ext uri="{FF2B5EF4-FFF2-40B4-BE49-F238E27FC236}">
                <a16:creationId xmlns:a16="http://schemas.microsoft.com/office/drawing/2014/main" id="{FCF38A6F-38C7-4F0F-8123-D3DC86BC1095}"/>
              </a:ext>
            </a:extLst>
          </p:cNvPr>
          <p:cNvSpPr/>
          <p:nvPr/>
        </p:nvSpPr>
        <p:spPr>
          <a:xfrm rot="5400000">
            <a:off x="5125104" y="-1401951"/>
            <a:ext cx="1758038" cy="5681677"/>
          </a:xfrm>
          <a:custGeom>
            <a:avLst/>
            <a:gdLst>
              <a:gd name="connsiteX0" fmla="*/ 0 w 1064797"/>
              <a:gd name="connsiteY0" fmla="*/ 4034973 h 4034973"/>
              <a:gd name="connsiteX1" fmla="*/ 0 w 1064797"/>
              <a:gd name="connsiteY1" fmla="*/ 0 h 4034973"/>
              <a:gd name="connsiteX2" fmla="*/ 952059 w 1064797"/>
              <a:gd name="connsiteY2" fmla="*/ 0 h 4034973"/>
              <a:gd name="connsiteX3" fmla="*/ 952059 w 1064797"/>
              <a:gd name="connsiteY3" fmla="*/ 1483497 h 4034973"/>
              <a:gd name="connsiteX4" fmla="*/ 954791 w 1064797"/>
              <a:gd name="connsiteY4" fmla="*/ 1483497 h 4034973"/>
              <a:gd name="connsiteX5" fmla="*/ 1064797 w 1064797"/>
              <a:gd name="connsiteY5" fmla="*/ 2017487 h 4034973"/>
              <a:gd name="connsiteX6" fmla="*/ 954791 w 1064797"/>
              <a:gd name="connsiteY6" fmla="*/ 2551476 h 4034973"/>
              <a:gd name="connsiteX7" fmla="*/ 952059 w 1064797"/>
              <a:gd name="connsiteY7" fmla="*/ 2551476 h 4034973"/>
              <a:gd name="connsiteX8" fmla="*/ 952059 w 1064797"/>
              <a:gd name="connsiteY8" fmla="*/ 4034973 h 40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97" h="4034973">
                <a:moveTo>
                  <a:pt x="0" y="4034973"/>
                </a:moveTo>
                <a:lnTo>
                  <a:pt x="0" y="0"/>
                </a:lnTo>
                <a:lnTo>
                  <a:pt x="952059" y="0"/>
                </a:lnTo>
                <a:lnTo>
                  <a:pt x="952059" y="1483497"/>
                </a:lnTo>
                <a:lnTo>
                  <a:pt x="954791" y="1483497"/>
                </a:lnTo>
                <a:lnTo>
                  <a:pt x="1064797" y="2017487"/>
                </a:lnTo>
                <a:lnTo>
                  <a:pt x="954791" y="2551476"/>
                </a:lnTo>
                <a:lnTo>
                  <a:pt x="952059" y="2551476"/>
                </a:lnTo>
                <a:lnTo>
                  <a:pt x="952059" y="403497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352777" y="991108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600" b="1" dirty="0" smtClean="0"/>
              <a:t>K2 Build Forms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559868"/>
            <a:ext cx="602382" cy="582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67" y="1535034"/>
            <a:ext cx="602382" cy="5821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415" y="2385827"/>
            <a:ext cx="91624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endParaRPr lang="en-US" sz="2000" dirty="0" smtClean="0"/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sz="2000" dirty="0" smtClean="0"/>
              <a:t>On K2 we can store our Data in the Smart Object, but what is the structure of our data and how we want to store our data.</a:t>
            </a:r>
            <a:endParaRPr lang="en-US" sz="2000" dirty="0"/>
          </a:p>
          <a:p>
            <a:pPr marL="285750" indent="-285750" algn="l" rtl="0">
              <a:buFont typeface="Courier New" panose="02070309020205020404" pitchFamily="49" charset="0"/>
              <a:buChar char="o"/>
            </a:pPr>
            <a:r>
              <a:rPr lang="en-US" sz="2000" dirty="0" smtClean="0"/>
              <a:t>Before you store your data you have to know how to Import and export your data from the </a:t>
            </a:r>
            <a:r>
              <a:rPr lang="en-US" sz="2000" smtClean="0"/>
              <a:t>data base of k2.</a:t>
            </a: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33" y="4396048"/>
            <a:ext cx="2562336" cy="18823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90" y="4396048"/>
            <a:ext cx="2964568" cy="1937407"/>
          </a:xfrm>
          <a:prstGeom prst="rect">
            <a:avLst/>
          </a:prstGeom>
        </p:spPr>
      </p:pic>
      <p:sp>
        <p:nvSpPr>
          <p:cNvPr id="10" name="Flowchart: Terminator 9"/>
          <p:cNvSpPr/>
          <p:nvPr/>
        </p:nvSpPr>
        <p:spPr>
          <a:xfrm>
            <a:off x="2712173" y="6333455"/>
            <a:ext cx="1504602" cy="301752"/>
          </a:xfrm>
          <a:prstGeom prst="flowChartTerminator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75636" y="6330443"/>
            <a:ext cx="1577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Structure Of Data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26160" y="6278438"/>
            <a:ext cx="1040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Store Data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Flowchart: Terminator 12"/>
          <p:cNvSpPr/>
          <p:nvPr/>
        </p:nvSpPr>
        <p:spPr>
          <a:xfrm>
            <a:off x="6894195" y="6284463"/>
            <a:ext cx="1504602" cy="301752"/>
          </a:xfrm>
          <a:prstGeom prst="flowChartTerminator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9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544" b="88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49782" y="2576945"/>
            <a:ext cx="1271847" cy="856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2911949" y="2865188"/>
            <a:ext cx="537833" cy="2797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48278" y="1878826"/>
            <a:ext cx="496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Create a smart Object Click on “</a:t>
            </a:r>
            <a:r>
              <a:rPr lang="en-US" dirty="0" err="1" smtClean="0"/>
              <a:t>SmartObject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1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461" b="65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94713" y="4721629"/>
            <a:ext cx="2227811" cy="399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4887883" y="4813068"/>
            <a:ext cx="532015" cy="2161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86310" y="2296683"/>
            <a:ext cx="975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Get Any data from out side the K2 you should make the smart object “Advanced </a:t>
            </a:r>
            <a:r>
              <a:rPr lang="en-US" dirty="0" err="1" smtClean="0"/>
              <a:t>SmartObject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67225" y="4095750"/>
            <a:ext cx="3352800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9727" y="3867151"/>
            <a:ext cx="3082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smtClean="0"/>
              <a:t>Here you have know that, from where</a:t>
            </a:r>
          </a:p>
          <a:p>
            <a:pPr algn="l"/>
            <a:r>
              <a:rPr lang="en-US" sz="1400" dirty="0" smtClean="0"/>
              <a:t> you will import your data 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3219450" y="4162424"/>
            <a:ext cx="1228725" cy="85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5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0310640-9A0A-4ECC-B190-12DBF977691B}"/>
              </a:ext>
            </a:extLst>
          </p:cNvPr>
          <p:cNvSpPr/>
          <p:nvPr/>
        </p:nvSpPr>
        <p:spPr>
          <a:xfrm>
            <a:off x="11134622" y="1975490"/>
            <a:ext cx="184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600" dirty="0">
              <a:solidFill>
                <a:srgbClr val="0070C0"/>
              </a:solidFill>
              <a:latin typeface="DIN Next LT Arabic" pitchFamily="34" charset="-78"/>
              <a:cs typeface="DIN Next LT Arabic" pitchFamily="34" charset="-7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027E10-0BB1-483A-A046-14F17872B5A0}"/>
              </a:ext>
            </a:extLst>
          </p:cNvPr>
          <p:cNvSpPr/>
          <p:nvPr/>
        </p:nvSpPr>
        <p:spPr>
          <a:xfrm>
            <a:off x="8854006" y="1975490"/>
            <a:ext cx="184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600" dirty="0">
              <a:solidFill>
                <a:srgbClr val="0070C0"/>
              </a:solidFill>
              <a:latin typeface="DIN Next LT Arabic" pitchFamily="34" charset="-78"/>
              <a:cs typeface="DIN Next LT Arabic" pitchFamily="34" charset="-7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8073E9-0A29-494A-B2F6-E8D76D01A64F}"/>
              </a:ext>
            </a:extLst>
          </p:cNvPr>
          <p:cNvSpPr/>
          <p:nvPr/>
        </p:nvSpPr>
        <p:spPr>
          <a:xfrm>
            <a:off x="4209937" y="1975490"/>
            <a:ext cx="184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600" dirty="0">
              <a:solidFill>
                <a:srgbClr val="0070C0"/>
              </a:solidFill>
              <a:latin typeface="DIN Next LT Arabic" pitchFamily="34" charset="-78"/>
              <a:cs typeface="DIN Next LT Arabic" pitchFamily="34" charset="-78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8A05D6F-CBC4-4BA4-967D-6294C14C7295}"/>
              </a:ext>
            </a:extLst>
          </p:cNvPr>
          <p:cNvSpPr/>
          <p:nvPr/>
        </p:nvSpPr>
        <p:spPr>
          <a:xfrm>
            <a:off x="1965649" y="1975490"/>
            <a:ext cx="184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600" dirty="0">
              <a:solidFill>
                <a:srgbClr val="0070C0"/>
              </a:solidFill>
              <a:latin typeface="DIN Next LT Arabic" pitchFamily="34" charset="-78"/>
              <a:cs typeface="DIN Next LT Arabic" pitchFamily="3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-277" t="7265" r="3054" b="8459"/>
          <a:stretch/>
        </p:blipFill>
        <p:spPr>
          <a:xfrm>
            <a:off x="-59268" y="0"/>
            <a:ext cx="12251268" cy="69172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44836" y="2784764"/>
            <a:ext cx="473826" cy="157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4289366" y="3273261"/>
            <a:ext cx="502139" cy="23525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82342" y="3848793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 on the “list”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7084942" y="3508511"/>
            <a:ext cx="0" cy="34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81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543" b="81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992580" y="2392107"/>
            <a:ext cx="502139" cy="17652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22174" y="1853739"/>
            <a:ext cx="936568" cy="166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85062" y="292607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 on the “list”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5987662" y="2585797"/>
            <a:ext cx="0" cy="34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34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Office Theme">
  <a:themeElements>
    <a:clrScheme name="ElmColor">
      <a:dk1>
        <a:srgbClr val="282560"/>
      </a:dk1>
      <a:lt1>
        <a:sysClr val="window" lastClr="FFFFFF"/>
      </a:lt1>
      <a:dk2>
        <a:srgbClr val="282560"/>
      </a:dk2>
      <a:lt2>
        <a:srgbClr val="FFFFFF"/>
      </a:lt2>
      <a:accent1>
        <a:srgbClr val="282560"/>
      </a:accent1>
      <a:accent2>
        <a:srgbClr val="90298D"/>
      </a:accent2>
      <a:accent3>
        <a:srgbClr val="652F8F"/>
      </a:accent3>
      <a:accent4>
        <a:srgbClr val="0C72BA"/>
      </a:accent4>
      <a:accent5>
        <a:srgbClr val="4AC7F4"/>
      </a:accent5>
      <a:accent6>
        <a:srgbClr val="808184"/>
      </a:accent6>
      <a:hlink>
        <a:srgbClr val="0000FF"/>
      </a:hlink>
      <a:folHlink>
        <a:srgbClr val="90298D"/>
      </a:folHlink>
    </a:clrScheme>
    <a:fontScheme name="Elm">
      <a:majorFont>
        <a:latin typeface="DIN Next LT Arabic Medium"/>
        <a:ea typeface=""/>
        <a:cs typeface="DIN Next LT Arabic Medium"/>
      </a:majorFont>
      <a:minorFont>
        <a:latin typeface="DIN Next LT Arabic"/>
        <a:ea typeface=""/>
        <a:cs typeface="DIN Next LT Arabic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A624DAAA73304D8436034C11EB8E9D" ma:contentTypeVersion="0" ma:contentTypeDescription="Create a new document." ma:contentTypeScope="" ma:versionID="de595ef65a1405007d74002c94a709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dac2cb5b02d2b2bd937d4a635a61d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6D2518-871B-49DE-90AD-676A5B71A5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84D510-6C58-4F33-B9BE-B485537A2B6D}">
  <ds:schemaRefs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47E053E-9F57-454B-B45A-EB874C65C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61609</TotalTime>
  <Words>1255</Words>
  <Application>Microsoft Office PowerPoint</Application>
  <PresentationFormat>Widescreen</PresentationFormat>
  <Paragraphs>131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Courier New</vt:lpstr>
      <vt:lpstr>DIN Next LT Arabic</vt:lpstr>
      <vt:lpstr>DIN Next LT Arabic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Al-Elm Co.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Sulaiman Khaled ALFulayj</dc:creator>
  <cp:lastModifiedBy>Ahmed Abdulrahman Binmana</cp:lastModifiedBy>
  <cp:revision>1040</cp:revision>
  <dcterms:created xsi:type="dcterms:W3CDTF">2012-12-16T06:56:34Z</dcterms:created>
  <dcterms:modified xsi:type="dcterms:W3CDTF">2020-02-18T08:10:37Z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0x01010022A624DAAA73304D8436034C11EB8E9D</vt:lpwstr>
  </property>
</Properties>
</file>